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slides/slide23.xml" Type="http://schemas.openxmlformats.org/officeDocument/2006/relationships/slide"/><Relationship Id="rId61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151" y="3811169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Heavy"/>
              </a:rPr>
              <a:t>CREARE OUTFIT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082" y="5041183"/>
            <a:ext cx="14169134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Bold"/>
              </a:rPr>
              <a:t>TRAMITE LE GAN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DEEP LEARNING AL SERVIZIO DELLA MODA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8501" y="904875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MARCELLO VANGI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8950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258025"/>
            <a:ext cx="18288000" cy="764684"/>
            <a:chOff x="0" y="0"/>
            <a:chExt cx="6671512" cy="278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06" y="6657975"/>
            <a:ext cx="18288000" cy="764684"/>
            <a:chOff x="0" y="0"/>
            <a:chExt cx="6671512" cy="2789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120181" y="4081716"/>
            <a:ext cx="2517252" cy="2517252"/>
          </a:xfrm>
          <a:custGeom>
            <a:avLst/>
            <a:gdLst/>
            <a:ahLst/>
            <a:cxnLst/>
            <a:rect r="r" b="b" t="t" l="l"/>
            <a:pathLst>
              <a:path h="2517252" w="2517252">
                <a:moveTo>
                  <a:pt x="0" y="0"/>
                </a:moveTo>
                <a:lnTo>
                  <a:pt x="2517252" y="0"/>
                </a:lnTo>
                <a:lnTo>
                  <a:pt x="2517252" y="2517252"/>
                </a:lnTo>
                <a:lnTo>
                  <a:pt x="0" y="251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09463" y="4092499"/>
            <a:ext cx="2495686" cy="2495686"/>
          </a:xfrm>
          <a:custGeom>
            <a:avLst/>
            <a:gdLst/>
            <a:ahLst/>
            <a:cxnLst/>
            <a:rect r="r" b="b" t="t" l="l"/>
            <a:pathLst>
              <a:path h="2495686" w="2495686">
                <a:moveTo>
                  <a:pt x="0" y="0"/>
                </a:moveTo>
                <a:lnTo>
                  <a:pt x="2495686" y="0"/>
                </a:lnTo>
                <a:lnTo>
                  <a:pt x="2495686" y="2495686"/>
                </a:lnTo>
                <a:lnTo>
                  <a:pt x="0" y="249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1749" y="4078887"/>
            <a:ext cx="2520081" cy="2520081"/>
          </a:xfrm>
          <a:custGeom>
            <a:avLst/>
            <a:gdLst/>
            <a:ahLst/>
            <a:cxnLst/>
            <a:rect r="r" b="b" t="t" l="l"/>
            <a:pathLst>
              <a:path h="2520081" w="2520081">
                <a:moveTo>
                  <a:pt x="0" y="0"/>
                </a:moveTo>
                <a:lnTo>
                  <a:pt x="2520082" y="0"/>
                </a:lnTo>
                <a:lnTo>
                  <a:pt x="2520082" y="2520081"/>
                </a:lnTo>
                <a:lnTo>
                  <a:pt x="0" y="2520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20181" y="7479809"/>
            <a:ext cx="2560384" cy="2712784"/>
          </a:xfrm>
          <a:custGeom>
            <a:avLst/>
            <a:gdLst/>
            <a:ahLst/>
            <a:cxnLst/>
            <a:rect r="r" b="b" t="t" l="l"/>
            <a:pathLst>
              <a:path h="2712784" w="2560384">
                <a:moveTo>
                  <a:pt x="0" y="0"/>
                </a:moveTo>
                <a:lnTo>
                  <a:pt x="2560384" y="0"/>
                </a:lnTo>
                <a:lnTo>
                  <a:pt x="2560384" y="2712784"/>
                </a:lnTo>
                <a:lnTo>
                  <a:pt x="0" y="271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76" t="0" r="-297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62543" y="7489334"/>
            <a:ext cx="2358494" cy="2703259"/>
          </a:xfrm>
          <a:custGeom>
            <a:avLst/>
            <a:gdLst/>
            <a:ahLst/>
            <a:cxnLst/>
            <a:rect r="r" b="b" t="t" l="l"/>
            <a:pathLst>
              <a:path h="2703259" w="2358494">
                <a:moveTo>
                  <a:pt x="0" y="0"/>
                </a:moveTo>
                <a:lnTo>
                  <a:pt x="2358494" y="0"/>
                </a:lnTo>
                <a:lnTo>
                  <a:pt x="2358494" y="2703259"/>
                </a:lnTo>
                <a:lnTo>
                  <a:pt x="0" y="2703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09" t="0" r="-730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09463" y="7489334"/>
            <a:ext cx="2602182" cy="2602182"/>
          </a:xfrm>
          <a:custGeom>
            <a:avLst/>
            <a:gdLst/>
            <a:ahLst/>
            <a:cxnLst/>
            <a:rect r="r" b="b" t="t" l="l"/>
            <a:pathLst>
              <a:path h="2602182" w="2602182">
                <a:moveTo>
                  <a:pt x="0" y="0"/>
                </a:moveTo>
                <a:lnTo>
                  <a:pt x="2602182" y="0"/>
                </a:lnTo>
                <a:lnTo>
                  <a:pt x="2602182" y="2602182"/>
                </a:lnTo>
                <a:lnTo>
                  <a:pt x="0" y="2602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0498" y="13340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CGAN BOTTOMS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6033" y="3345093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10° EPOCA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6033" y="6745092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35° EPOCA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65432" y="3345093"/>
            <a:ext cx="41837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20° EPOCA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52126" y="6745092"/>
            <a:ext cx="41837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40° EPOCA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2132" y="3345093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30° EPOCA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12132" y="6745092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45° EPOCA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8950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258025"/>
            <a:ext cx="18288000" cy="764684"/>
            <a:chOff x="0" y="0"/>
            <a:chExt cx="6671512" cy="278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06" y="6657975"/>
            <a:ext cx="18288000" cy="764684"/>
            <a:chOff x="0" y="0"/>
            <a:chExt cx="6671512" cy="2789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57492" y="4193662"/>
            <a:ext cx="3863593" cy="2296541"/>
          </a:xfrm>
          <a:custGeom>
            <a:avLst/>
            <a:gdLst/>
            <a:ahLst/>
            <a:cxnLst/>
            <a:rect r="r" b="b" t="t" l="l"/>
            <a:pathLst>
              <a:path h="2296541" w="3863593">
                <a:moveTo>
                  <a:pt x="0" y="0"/>
                </a:moveTo>
                <a:lnTo>
                  <a:pt x="3863592" y="0"/>
                </a:lnTo>
                <a:lnTo>
                  <a:pt x="3863592" y="2296541"/>
                </a:lnTo>
                <a:lnTo>
                  <a:pt x="0" y="229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92170" y="4190481"/>
            <a:ext cx="3636769" cy="2299722"/>
          </a:xfrm>
          <a:custGeom>
            <a:avLst/>
            <a:gdLst/>
            <a:ahLst/>
            <a:cxnLst/>
            <a:rect r="r" b="b" t="t" l="l"/>
            <a:pathLst>
              <a:path h="2299722" w="3636769">
                <a:moveTo>
                  <a:pt x="0" y="0"/>
                </a:moveTo>
                <a:lnTo>
                  <a:pt x="3636769" y="0"/>
                </a:lnTo>
                <a:lnTo>
                  <a:pt x="3636769" y="2299722"/>
                </a:lnTo>
                <a:lnTo>
                  <a:pt x="0" y="229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89921" y="4136745"/>
            <a:ext cx="4217581" cy="2387880"/>
          </a:xfrm>
          <a:custGeom>
            <a:avLst/>
            <a:gdLst/>
            <a:ahLst/>
            <a:cxnLst/>
            <a:rect r="r" b="b" t="t" l="l"/>
            <a:pathLst>
              <a:path h="2387880" w="4217581">
                <a:moveTo>
                  <a:pt x="0" y="0"/>
                </a:moveTo>
                <a:lnTo>
                  <a:pt x="4217581" y="0"/>
                </a:lnTo>
                <a:lnTo>
                  <a:pt x="4217581" y="2387880"/>
                </a:lnTo>
                <a:lnTo>
                  <a:pt x="0" y="238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8" t="0" r="-3579" b="-724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5541" y="7710350"/>
            <a:ext cx="4666531" cy="2136559"/>
          </a:xfrm>
          <a:custGeom>
            <a:avLst/>
            <a:gdLst/>
            <a:ahLst/>
            <a:cxnLst/>
            <a:rect r="r" b="b" t="t" l="l"/>
            <a:pathLst>
              <a:path h="2136559" w="4666531">
                <a:moveTo>
                  <a:pt x="0" y="0"/>
                </a:moveTo>
                <a:lnTo>
                  <a:pt x="4666531" y="0"/>
                </a:lnTo>
                <a:lnTo>
                  <a:pt x="4666531" y="2136559"/>
                </a:lnTo>
                <a:lnTo>
                  <a:pt x="0" y="213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36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40998" y="7710350"/>
            <a:ext cx="4739113" cy="2288959"/>
          </a:xfrm>
          <a:custGeom>
            <a:avLst/>
            <a:gdLst/>
            <a:ahLst/>
            <a:cxnLst/>
            <a:rect r="r" b="b" t="t" l="l"/>
            <a:pathLst>
              <a:path h="2288959" w="4739113">
                <a:moveTo>
                  <a:pt x="0" y="0"/>
                </a:moveTo>
                <a:lnTo>
                  <a:pt x="4739113" y="0"/>
                </a:lnTo>
                <a:lnTo>
                  <a:pt x="4739113" y="2288959"/>
                </a:lnTo>
                <a:lnTo>
                  <a:pt x="0" y="2288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92999" y="7556009"/>
            <a:ext cx="2485613" cy="2597641"/>
          </a:xfrm>
          <a:custGeom>
            <a:avLst/>
            <a:gdLst/>
            <a:ahLst/>
            <a:cxnLst/>
            <a:rect r="r" b="b" t="t" l="l"/>
            <a:pathLst>
              <a:path h="2597641" w="2485613">
                <a:moveTo>
                  <a:pt x="0" y="0"/>
                </a:moveTo>
                <a:lnTo>
                  <a:pt x="2485614" y="0"/>
                </a:lnTo>
                <a:lnTo>
                  <a:pt x="2485614" y="2597641"/>
                </a:lnTo>
                <a:lnTo>
                  <a:pt x="0" y="2597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0498" y="13340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CGAN SHOES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6033" y="3345093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25° EPOCA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6033" y="6745092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34° EPOCA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65432" y="3345093"/>
            <a:ext cx="41837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29° EPOCA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52126" y="6745092"/>
            <a:ext cx="41837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43° EPOCA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2132" y="3345093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33° EPOCA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12132" y="6745092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62° EPOCA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8950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258025"/>
            <a:ext cx="18288000" cy="764684"/>
            <a:chOff x="0" y="0"/>
            <a:chExt cx="6671512" cy="278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06" y="6657975"/>
            <a:ext cx="18288000" cy="764684"/>
            <a:chOff x="0" y="0"/>
            <a:chExt cx="6671512" cy="2789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80498" y="4164556"/>
            <a:ext cx="2176711" cy="2351572"/>
          </a:xfrm>
          <a:custGeom>
            <a:avLst/>
            <a:gdLst/>
            <a:ahLst/>
            <a:cxnLst/>
            <a:rect r="r" b="b" t="t" l="l"/>
            <a:pathLst>
              <a:path h="2351572" w="2176711">
                <a:moveTo>
                  <a:pt x="0" y="0"/>
                </a:moveTo>
                <a:lnTo>
                  <a:pt x="2176711" y="0"/>
                </a:lnTo>
                <a:lnTo>
                  <a:pt x="2176711" y="2351572"/>
                </a:lnTo>
                <a:lnTo>
                  <a:pt x="0" y="235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12649" y="4164556"/>
            <a:ext cx="2062703" cy="2363923"/>
          </a:xfrm>
          <a:custGeom>
            <a:avLst/>
            <a:gdLst/>
            <a:ahLst/>
            <a:cxnLst/>
            <a:rect r="r" b="b" t="t" l="l"/>
            <a:pathLst>
              <a:path h="2363923" w="2062703">
                <a:moveTo>
                  <a:pt x="0" y="0"/>
                </a:moveTo>
                <a:lnTo>
                  <a:pt x="2062702" y="0"/>
                </a:lnTo>
                <a:lnTo>
                  <a:pt x="2062702" y="2363923"/>
                </a:lnTo>
                <a:lnTo>
                  <a:pt x="0" y="2363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00491" y="4104078"/>
            <a:ext cx="2050855" cy="2412051"/>
          </a:xfrm>
          <a:custGeom>
            <a:avLst/>
            <a:gdLst/>
            <a:ahLst/>
            <a:cxnLst/>
            <a:rect r="r" b="b" t="t" l="l"/>
            <a:pathLst>
              <a:path h="2412051" w="2050855">
                <a:moveTo>
                  <a:pt x="0" y="0"/>
                </a:moveTo>
                <a:lnTo>
                  <a:pt x="2050856" y="0"/>
                </a:lnTo>
                <a:lnTo>
                  <a:pt x="2050856" y="2412050"/>
                </a:lnTo>
                <a:lnTo>
                  <a:pt x="0" y="241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11298" y="7624432"/>
            <a:ext cx="2187783" cy="2511606"/>
          </a:xfrm>
          <a:custGeom>
            <a:avLst/>
            <a:gdLst/>
            <a:ahLst/>
            <a:cxnLst/>
            <a:rect r="r" b="b" t="t" l="l"/>
            <a:pathLst>
              <a:path h="2511606" w="2187783">
                <a:moveTo>
                  <a:pt x="0" y="0"/>
                </a:moveTo>
                <a:lnTo>
                  <a:pt x="2187783" y="0"/>
                </a:lnTo>
                <a:lnTo>
                  <a:pt x="2187783" y="2511606"/>
                </a:lnTo>
                <a:lnTo>
                  <a:pt x="0" y="2511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81036" y="7565900"/>
            <a:ext cx="2348455" cy="2628669"/>
          </a:xfrm>
          <a:custGeom>
            <a:avLst/>
            <a:gdLst/>
            <a:ahLst/>
            <a:cxnLst/>
            <a:rect r="r" b="b" t="t" l="l"/>
            <a:pathLst>
              <a:path h="2628669" w="2348455">
                <a:moveTo>
                  <a:pt x="0" y="0"/>
                </a:moveTo>
                <a:lnTo>
                  <a:pt x="2348455" y="0"/>
                </a:lnTo>
                <a:lnTo>
                  <a:pt x="2348455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80498" y="13340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CGAN GLOVES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80358" y="3345093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40° EPOCA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2416" y="6765931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74° EPOCA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5432" y="3345093"/>
            <a:ext cx="41837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53° EPOCA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02245" y="3345093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62° EPOCA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31590" y="6765931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80° EPOCA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8950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63047" y="5143500"/>
            <a:ext cx="3903598" cy="3914502"/>
          </a:xfrm>
          <a:custGeom>
            <a:avLst/>
            <a:gdLst/>
            <a:ahLst/>
            <a:cxnLst/>
            <a:rect r="r" b="b" t="t" l="l"/>
            <a:pathLst>
              <a:path h="3914502" w="3903598">
                <a:moveTo>
                  <a:pt x="0" y="0"/>
                </a:moveTo>
                <a:lnTo>
                  <a:pt x="3903598" y="0"/>
                </a:lnTo>
                <a:lnTo>
                  <a:pt x="3903598" y="3914502"/>
                </a:lnTo>
                <a:lnTo>
                  <a:pt x="0" y="391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00184" y="5174151"/>
            <a:ext cx="4050896" cy="3883851"/>
          </a:xfrm>
          <a:custGeom>
            <a:avLst/>
            <a:gdLst/>
            <a:ahLst/>
            <a:cxnLst/>
            <a:rect r="r" b="b" t="t" l="l"/>
            <a:pathLst>
              <a:path h="3883851" w="4050896">
                <a:moveTo>
                  <a:pt x="0" y="0"/>
                </a:moveTo>
                <a:lnTo>
                  <a:pt x="4050896" y="0"/>
                </a:lnTo>
                <a:lnTo>
                  <a:pt x="4050896" y="3883851"/>
                </a:lnTo>
                <a:lnTo>
                  <a:pt x="0" y="388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84619" y="5174151"/>
            <a:ext cx="4090844" cy="3883851"/>
          </a:xfrm>
          <a:custGeom>
            <a:avLst/>
            <a:gdLst/>
            <a:ahLst/>
            <a:cxnLst/>
            <a:rect r="r" b="b" t="t" l="l"/>
            <a:pathLst>
              <a:path h="3883851" w="4090844">
                <a:moveTo>
                  <a:pt x="0" y="0"/>
                </a:moveTo>
                <a:lnTo>
                  <a:pt x="4090844" y="0"/>
                </a:lnTo>
                <a:lnTo>
                  <a:pt x="4090844" y="3883851"/>
                </a:lnTo>
                <a:lnTo>
                  <a:pt x="0" y="388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7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13613" y="5143500"/>
            <a:ext cx="4344690" cy="3914502"/>
          </a:xfrm>
          <a:custGeom>
            <a:avLst/>
            <a:gdLst/>
            <a:ahLst/>
            <a:cxnLst/>
            <a:rect r="r" b="b" t="t" l="l"/>
            <a:pathLst>
              <a:path h="3914502" w="4344690">
                <a:moveTo>
                  <a:pt x="0" y="0"/>
                </a:moveTo>
                <a:lnTo>
                  <a:pt x="4344690" y="0"/>
                </a:lnTo>
                <a:lnTo>
                  <a:pt x="4344690" y="3914502"/>
                </a:lnTo>
                <a:lnTo>
                  <a:pt x="0" y="391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3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0498" y="13340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CGAN BELT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395" y="3829876"/>
            <a:ext cx="18288000" cy="764684"/>
            <a:chOff x="0" y="0"/>
            <a:chExt cx="6671512" cy="2789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275964" y="3916944"/>
            <a:ext cx="48072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15° EPOCA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16615" y="3916944"/>
            <a:ext cx="50473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80° EPOCA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9902" y="3916944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38° EPOCA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87267" y="3916944"/>
            <a:ext cx="58855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67° EPOCA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867121" y="2282700"/>
            <a:ext cx="5392179" cy="5533020"/>
          </a:xfrm>
          <a:custGeom>
            <a:avLst/>
            <a:gdLst/>
            <a:ahLst/>
            <a:cxnLst/>
            <a:rect r="r" b="b" t="t" l="l"/>
            <a:pathLst>
              <a:path h="5533020" w="5392179">
                <a:moveTo>
                  <a:pt x="0" y="0"/>
                </a:moveTo>
                <a:lnTo>
                  <a:pt x="5392179" y="0"/>
                </a:lnTo>
                <a:lnTo>
                  <a:pt x="5392179" y="5533019"/>
                </a:lnTo>
                <a:lnTo>
                  <a:pt x="0" y="553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5350" y="4973010"/>
            <a:ext cx="923397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METRICHE DI VALUTAZIONE: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FID &amp; INCEPTION SCORE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95350" y="37426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VALIDATION 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64744" y="2523496"/>
            <a:ext cx="718664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RISULTATI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108664" y="8024773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08664" y="-3810823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4081061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6023222" y="-4003708"/>
            <a:ext cx="1629197" cy="10017194"/>
            <a:chOff x="0" y="0"/>
            <a:chExt cx="2354580" cy="14477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4477250"/>
            </a:xfrm>
            <a:custGeom>
              <a:avLst/>
              <a:gdLst/>
              <a:ahLst/>
              <a:cxnLst/>
              <a:rect r="r" b="b" t="t" l="l"/>
              <a:pathLst>
                <a:path h="14477250" w="2353310">
                  <a:moveTo>
                    <a:pt x="784860" y="14409939"/>
                  </a:moveTo>
                  <a:cubicBezTo>
                    <a:pt x="905510" y="14450578"/>
                    <a:pt x="1042670" y="14477250"/>
                    <a:pt x="1177290" y="14477250"/>
                  </a:cubicBezTo>
                  <a:cubicBezTo>
                    <a:pt x="1311910" y="14477250"/>
                    <a:pt x="1441450" y="14454389"/>
                    <a:pt x="1560830" y="14413750"/>
                  </a:cubicBezTo>
                  <a:cubicBezTo>
                    <a:pt x="1563370" y="14412478"/>
                    <a:pt x="1565910" y="14412478"/>
                    <a:pt x="1568450" y="14411209"/>
                  </a:cubicBezTo>
                  <a:cubicBezTo>
                    <a:pt x="2016760" y="14248650"/>
                    <a:pt x="2346960" y="13819389"/>
                    <a:pt x="2353310" y="1328202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271821"/>
                  </a:lnTo>
                  <a:cubicBezTo>
                    <a:pt x="6350" y="13821928"/>
                    <a:pt x="331470" y="14251189"/>
                    <a:pt x="784860" y="14409939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613946" y="6387656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8066746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966473" y="1932678"/>
          <a:ext cx="10077863" cy="7981950"/>
        </p:xfrm>
        <a:graphic>
          <a:graphicData uri="http://schemas.openxmlformats.org/drawingml/2006/table">
            <a:tbl>
              <a:tblPr/>
              <a:tblGrid>
                <a:gridCol w="1561800"/>
                <a:gridCol w="2337156"/>
                <a:gridCol w="1984153"/>
                <a:gridCol w="2081483"/>
                <a:gridCol w="2113272"/>
              </a:tblGrid>
              <a:tr h="20002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DATASET BOTTOMS</a:t>
                      </a: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PARAM BASE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LEARNING_RATE =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0.001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DIMENSIONE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LATENTE = 128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BATCH SIZE = 64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</a:tr>
              <a:tr h="2335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55.6, 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INCEPTION: 262.7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65.1, INCEPTION: 70.9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55,4  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278.7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FID:29.2, INCEPTION: 112.9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54.8, 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INCEPTION: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231.1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48.1, INCEPTION: 174.3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43.0 INCEPTION: 238.4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31.7, INCEPTION: 44.9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8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51,2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187.8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FID:48.3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INCEPTION:146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35.7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INCEPTION:141.6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FID:20.3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21.4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376816" y="476907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707566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87345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8530" y="529154"/>
            <a:ext cx="10875806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Ultra-Bold"/>
              </a:rPr>
              <a:t>RISULTATI CV BOTTOMS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108664" y="8024773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08664" y="-3810823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4081061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6023222" y="-4003708"/>
            <a:ext cx="1629197" cy="10017194"/>
            <a:chOff x="0" y="0"/>
            <a:chExt cx="2354580" cy="14477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4477250"/>
            </a:xfrm>
            <a:custGeom>
              <a:avLst/>
              <a:gdLst/>
              <a:ahLst/>
              <a:cxnLst/>
              <a:rect r="r" b="b" t="t" l="l"/>
              <a:pathLst>
                <a:path h="14477250" w="2353310">
                  <a:moveTo>
                    <a:pt x="784860" y="14409939"/>
                  </a:moveTo>
                  <a:cubicBezTo>
                    <a:pt x="905510" y="14450578"/>
                    <a:pt x="1042670" y="14477250"/>
                    <a:pt x="1177290" y="14477250"/>
                  </a:cubicBezTo>
                  <a:cubicBezTo>
                    <a:pt x="1311910" y="14477250"/>
                    <a:pt x="1441450" y="14454389"/>
                    <a:pt x="1560830" y="14413750"/>
                  </a:cubicBezTo>
                  <a:cubicBezTo>
                    <a:pt x="1563370" y="14412478"/>
                    <a:pt x="1565910" y="14412478"/>
                    <a:pt x="1568450" y="14411209"/>
                  </a:cubicBezTo>
                  <a:cubicBezTo>
                    <a:pt x="2016760" y="14248650"/>
                    <a:pt x="2346960" y="13819389"/>
                    <a:pt x="2353310" y="1328202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271821"/>
                  </a:lnTo>
                  <a:cubicBezTo>
                    <a:pt x="6350" y="13821928"/>
                    <a:pt x="331470" y="14251189"/>
                    <a:pt x="784860" y="14409939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613946" y="6387656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8066746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966473" y="1932678"/>
          <a:ext cx="10077863" cy="7981950"/>
        </p:xfrm>
        <a:graphic>
          <a:graphicData uri="http://schemas.openxmlformats.org/drawingml/2006/table">
            <a:tbl>
              <a:tblPr/>
              <a:tblGrid>
                <a:gridCol w="1555130"/>
                <a:gridCol w="1973824"/>
                <a:gridCol w="2250704"/>
                <a:gridCol w="2343389"/>
                <a:gridCol w="1954815"/>
              </a:tblGrid>
              <a:tr h="20002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DATASET SHOES</a:t>
                      </a: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PARAM BASE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LEARNING_RATE =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0.001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DIMENSIONE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LATENTE = 128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BATCH SIZE = 64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</a:tr>
              <a:tr h="2335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44.7, 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200.3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47.8, INCEPTION: 863.1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53.5  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74.5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43.9, 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213.5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30.96, 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INCEPTION: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169.1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48.2, INCEPTION: 338.5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59.3 INCEPTION: 199.1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FID: 33.5, 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INCEPTION: 201.7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8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25.3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78.8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55.6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198.2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43.1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233.9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38.4, INCEPTION: 175.3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376816" y="476907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707566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87345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8530" y="529154"/>
            <a:ext cx="10875806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Ultra-Bold"/>
              </a:rPr>
              <a:t>RISULTATI CV SHOES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108664" y="8024773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08664" y="-3810823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4081061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6342335" y="-4332346"/>
            <a:ext cx="1629197" cy="10674469"/>
            <a:chOff x="0" y="0"/>
            <a:chExt cx="2354580" cy="154271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5427170"/>
            </a:xfrm>
            <a:custGeom>
              <a:avLst/>
              <a:gdLst/>
              <a:ahLst/>
              <a:cxnLst/>
              <a:rect r="r" b="b" t="t" l="l"/>
              <a:pathLst>
                <a:path h="15427170" w="2353310">
                  <a:moveTo>
                    <a:pt x="784860" y="15359859"/>
                  </a:moveTo>
                  <a:cubicBezTo>
                    <a:pt x="905510" y="15400499"/>
                    <a:pt x="1042670" y="15427170"/>
                    <a:pt x="1177290" y="15427170"/>
                  </a:cubicBezTo>
                  <a:cubicBezTo>
                    <a:pt x="1311910" y="15427170"/>
                    <a:pt x="1441450" y="15404309"/>
                    <a:pt x="1560830" y="15363670"/>
                  </a:cubicBezTo>
                  <a:cubicBezTo>
                    <a:pt x="1563370" y="15362399"/>
                    <a:pt x="1565910" y="15362399"/>
                    <a:pt x="1568450" y="15361129"/>
                  </a:cubicBezTo>
                  <a:cubicBezTo>
                    <a:pt x="2016760" y="15198570"/>
                    <a:pt x="2346960" y="14769309"/>
                    <a:pt x="2353310" y="142290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218089"/>
                  </a:lnTo>
                  <a:cubicBezTo>
                    <a:pt x="6350" y="14771849"/>
                    <a:pt x="331470" y="15201109"/>
                    <a:pt x="784860" y="15359859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613946" y="6387656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8066746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966473" y="1819487"/>
          <a:ext cx="9777462" cy="8285839"/>
        </p:xfrm>
        <a:graphic>
          <a:graphicData uri="http://schemas.openxmlformats.org/drawingml/2006/table">
            <a:tbl>
              <a:tblPr/>
              <a:tblGrid>
                <a:gridCol w="1513444"/>
                <a:gridCol w="2023688"/>
                <a:gridCol w="2002049"/>
                <a:gridCol w="2230958"/>
                <a:gridCol w="2007324"/>
              </a:tblGrid>
              <a:tr h="1999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DATASET ACCESSORIES</a:t>
                      </a: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PARAM BASE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LEARNING_RATE =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0.001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DIMENSIONE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LATENTE = 128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BATCH SIZE = 64</a:t>
                      </a:r>
                    </a:p>
                    <a:p>
                      <a:pPr algn="ctr">
                        <a:lnSpc>
                          <a:spcPts val="1899"/>
                        </a:lnSpc>
                      </a:pPr>
                      <a:r>
                        <a:rPr lang="en-US" sz="1899" spc="-121">
                          <a:solidFill>
                            <a:srgbClr val="FFFFFF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</a:tr>
              <a:tr h="2334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39.8, 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123.1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65.1, INCEPTION: 70.9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FID: 55  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278.7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47.9, 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392.9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3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FID: 40.9, 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INCEPTION: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180.7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FID: 48.1, INCEPTION: 174.3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FID: 43 INCEPTION: 238.4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6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FID: 49.3, 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INCEPTION: 531</a:t>
                      </a:r>
                    </a:p>
                    <a:p>
                      <a:pPr>
                        <a:lnSpc>
                          <a:spcPts val="2456"/>
                        </a:lnSpc>
                      </a:pPr>
                      <a:r>
                        <a:rPr lang="en-US" sz="2099" spc="-94">
                          <a:solidFill>
                            <a:srgbClr val="000000"/>
                          </a:solidFill>
                          <a:latin typeface="Canva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3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 Bold"/>
                        </a:rPr>
                        <a:t>EPOCA 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39.8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101.4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48.4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 146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35.8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INCEPTION: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141.6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FID: 44.2, INCEPTION: 358.6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376816" y="476907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707566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87345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6171" y="529154"/>
            <a:ext cx="10875806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Ultra-Bold"/>
              </a:rPr>
              <a:t>RISULTATI CV ACCESSORIES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45058" y="4969339"/>
            <a:ext cx="923397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ANALISI DELLE PERFORMACE DEL MODELLO CON PARAMETRI SINTONIZZATI SUL TEST 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350" y="37426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TEST SET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978419" y="2875856"/>
            <a:ext cx="4460488" cy="4114800"/>
          </a:xfrm>
          <a:custGeom>
            <a:avLst/>
            <a:gdLst/>
            <a:ahLst/>
            <a:cxnLst/>
            <a:rect r="r" b="b" t="t" l="l"/>
            <a:pathLst>
              <a:path h="4114800" w="4460488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44289" y="2523496"/>
            <a:ext cx="727536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RISULTATI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108664" y="8024773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08664" y="-3810823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3169938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6342335" y="-4332346"/>
            <a:ext cx="1629197" cy="10674469"/>
            <a:chOff x="0" y="0"/>
            <a:chExt cx="2354580" cy="154271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5427170"/>
            </a:xfrm>
            <a:custGeom>
              <a:avLst/>
              <a:gdLst/>
              <a:ahLst/>
              <a:cxnLst/>
              <a:rect r="r" b="b" t="t" l="l"/>
              <a:pathLst>
                <a:path h="15427170" w="2353310">
                  <a:moveTo>
                    <a:pt x="784860" y="15359859"/>
                  </a:moveTo>
                  <a:cubicBezTo>
                    <a:pt x="905510" y="15400499"/>
                    <a:pt x="1042670" y="15427170"/>
                    <a:pt x="1177290" y="15427170"/>
                  </a:cubicBezTo>
                  <a:cubicBezTo>
                    <a:pt x="1311910" y="15427170"/>
                    <a:pt x="1441450" y="15404309"/>
                    <a:pt x="1560830" y="15363670"/>
                  </a:cubicBezTo>
                  <a:cubicBezTo>
                    <a:pt x="1563370" y="15362399"/>
                    <a:pt x="1565910" y="15362399"/>
                    <a:pt x="1568450" y="15361129"/>
                  </a:cubicBezTo>
                  <a:cubicBezTo>
                    <a:pt x="2016760" y="15198570"/>
                    <a:pt x="2346960" y="14769309"/>
                    <a:pt x="2353310" y="142290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218089"/>
                  </a:lnTo>
                  <a:cubicBezTo>
                    <a:pt x="6350" y="14771849"/>
                    <a:pt x="331470" y="15201109"/>
                    <a:pt x="784860" y="15359859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613946" y="4575018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6179614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2248672" y="1999602"/>
          <a:ext cx="10485504" cy="7281982"/>
        </p:xfrm>
        <a:graphic>
          <a:graphicData uri="http://schemas.openxmlformats.org/drawingml/2006/table">
            <a:tbl>
              <a:tblPr/>
              <a:tblGrid>
                <a:gridCol w="3173277"/>
                <a:gridCol w="3591002"/>
                <a:gridCol w="3721224"/>
              </a:tblGrid>
              <a:tr h="1515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2399" spc="-153">
                          <a:solidFill>
                            <a:srgbClr val="FFFFFF"/>
                          </a:solidFill>
                          <a:latin typeface="Canva Sans Bold"/>
                        </a:rPr>
                        <a:t>AVERAGE FID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99"/>
                        </a:lnSpc>
                        <a:defRPr/>
                      </a:pPr>
                      <a:r>
                        <a:rPr lang="en-US" sz="2399" spc="-153">
                          <a:solidFill>
                            <a:srgbClr val="FFFFFF"/>
                          </a:solidFill>
                          <a:latin typeface="Canva Sans Bold"/>
                        </a:rPr>
                        <a:t>AVERAGE INCEPTION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</a:tr>
              <a:tr h="1384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BOTTOMS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39.57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146.07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0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SHOES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9"/>
                        </a:lnSpc>
                        <a:defRPr/>
                      </a:pPr>
                      <a:r>
                        <a:rPr lang="en-US" sz="2999" spc="-134">
                          <a:solidFill>
                            <a:srgbClr val="000000"/>
                          </a:solidFill>
                          <a:latin typeface="Canva Sans Bold"/>
                        </a:rPr>
                        <a:t>62.03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9"/>
                        </a:lnSpc>
                        <a:defRPr/>
                      </a:pPr>
                      <a:r>
                        <a:rPr lang="en-US" sz="2999" spc="-134">
                          <a:solidFill>
                            <a:srgbClr val="000000"/>
                          </a:solidFill>
                          <a:latin typeface="Canva Sans Bold"/>
                        </a:rPr>
                        <a:t>197.35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13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ACCESSORIES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(GLOVES)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42.81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56.1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13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ACCESSORIES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</a:rPr>
                        <a:t>(</a:t>
                      </a:r>
                      <a:r>
                        <a:rPr lang="en-US" sz="2399">
                          <a:solidFill>
                            <a:srgbClr val="FFFFFF"/>
                          </a:solidFill>
                          <a:latin typeface="Canva Sans Bold"/>
                        </a:rPr>
                        <a:t>BELT</a:t>
                      </a: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71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29.79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184.29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342168" y="385794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526302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6171" y="529154"/>
            <a:ext cx="10875806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Ultra-Bold"/>
              </a:rPr>
              <a:t>RISULTATI TEST SET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613946" y="7403209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59492" y="8082430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6816" y="68676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10755" y="471606"/>
            <a:ext cx="12308361" cy="5407413"/>
            <a:chOff x="0" y="0"/>
            <a:chExt cx="16411148" cy="72098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84000"/>
            </a:blip>
            <a:srcRect l="0" t="30096" r="0" b="7807"/>
            <a:stretch>
              <a:fillRect/>
            </a:stretch>
          </p:blipFill>
          <p:spPr>
            <a:xfrm flipH="false" flipV="false">
              <a:off x="0" y="0"/>
              <a:ext cx="16411148" cy="7209884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5496467" y="7193126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496467" y="7702223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030617" y="7193126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49667" y="7702223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75524" y="7126451"/>
            <a:ext cx="481140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OBIETTIVO PROGETTO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COSA E’ UNA GAN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LE DIFFERENZE CON CGAN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25929" y="7126451"/>
            <a:ext cx="518779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VALUTAZIONE SUL TEST SET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PROBLEMATICHE AFFRONTATE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SVILUPPI FUTURI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2051395"/>
            <a:ext cx="4967830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Heavy"/>
              </a:rPr>
              <a:t>INDICE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7172" y="7289711"/>
            <a:ext cx="538226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ARCHITETTURA DEL MODELLO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ANALISI E RISULTATI DEL TRAINING E CV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917929" y="2642645"/>
            <a:ext cx="4581469" cy="4114800"/>
          </a:xfrm>
          <a:custGeom>
            <a:avLst/>
            <a:gdLst/>
            <a:ahLst/>
            <a:cxnLst/>
            <a:rect r="r" b="b" t="t" l="l"/>
            <a:pathLst>
              <a:path h="4114800" w="4581469">
                <a:moveTo>
                  <a:pt x="0" y="0"/>
                </a:moveTo>
                <a:lnTo>
                  <a:pt x="4581468" y="0"/>
                </a:lnTo>
                <a:lnTo>
                  <a:pt x="4581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3607" y="2545011"/>
            <a:ext cx="9655834" cy="104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spc="355">
                <a:solidFill>
                  <a:srgbClr val="FFFFFF"/>
                </a:solidFill>
                <a:latin typeface="Poppins Heavy"/>
              </a:rPr>
              <a:t>PROBLEMATICHE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129" y="3714088"/>
            <a:ext cx="9655834" cy="104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spc="355">
                <a:solidFill>
                  <a:srgbClr val="2B4A9D"/>
                </a:solidFill>
                <a:latin typeface="Poppins Heavy"/>
              </a:rPr>
              <a:t>AFFRONTATE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895878"/>
            <a:ext cx="15327005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Ultra-Bold"/>
              </a:rPr>
              <a:t>PROBLEMATICHE AFFRONTATE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2476500"/>
            <a:ext cx="8953500" cy="7810500"/>
            <a:chOff x="0" y="0"/>
            <a:chExt cx="3266261" cy="2849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476500"/>
            <a:ext cx="8953500" cy="7810500"/>
            <a:chOff x="0" y="0"/>
            <a:chExt cx="3266261" cy="2849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773681" y="7010400"/>
            <a:ext cx="8075139" cy="2867025"/>
            <a:chOff x="0" y="0"/>
            <a:chExt cx="10766852" cy="38227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21257" r="0" b="25502"/>
            <a:stretch>
              <a:fillRect/>
            </a:stretch>
          </p:blipFill>
          <p:spPr>
            <a:xfrm flipH="false" flipV="false">
              <a:off x="0" y="0"/>
              <a:ext cx="10766852" cy="38227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439181" y="7010400"/>
            <a:ext cx="8075139" cy="2867025"/>
            <a:chOff x="0" y="0"/>
            <a:chExt cx="10766852" cy="38227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23371" r="0" b="23371"/>
            <a:stretch>
              <a:fillRect/>
            </a:stretch>
          </p:blipFill>
          <p:spPr>
            <a:xfrm flipH="false" flipV="false">
              <a:off x="0" y="0"/>
              <a:ext cx="10766852" cy="382270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717561" y="3905449"/>
            <a:ext cx="8187378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la definizione della funzione di train step è stata certamente la fase più complessa del progetto dato che richiedeva tempo per comprendere al meglio come allenare il generatore e discriminatore per poter generare immagini sempre migliori</a:t>
            </a:r>
          </a:p>
          <a:p>
            <a:pPr>
              <a:lnSpc>
                <a:spcPts val="375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9717561" y="7010400"/>
            <a:ext cx="8131258" cy="2867025"/>
            <a:chOff x="0" y="0"/>
            <a:chExt cx="10841678" cy="38227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27980" r="0" b="27980"/>
            <a:stretch>
              <a:fillRect/>
            </a:stretch>
          </p:blipFill>
          <p:spPr>
            <a:xfrm flipH="false" flipV="false">
              <a:off x="0" y="0"/>
              <a:ext cx="10841678" cy="3822700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383061" y="3905449"/>
            <a:ext cx="8187378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la scelta di convertire l’immagine in un embedding tramite rete neurale convoluzionale per bypassare l’impossibilità di passare l’immagine come input del generatore condizionale della CGAN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17561" y="3102360"/>
            <a:ext cx="81873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TRAINING DELLA CGAN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333" y="3102360"/>
            <a:ext cx="86308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L’IMMAGINE IN INPUT AL GENERATORE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350989" y="2425592"/>
            <a:ext cx="5715348" cy="5123030"/>
          </a:xfrm>
          <a:custGeom>
            <a:avLst/>
            <a:gdLst/>
            <a:ahLst/>
            <a:cxnLst/>
            <a:rect r="r" b="b" t="t" l="l"/>
            <a:pathLst>
              <a:path h="5123030" w="5715348">
                <a:moveTo>
                  <a:pt x="0" y="0"/>
                </a:moveTo>
                <a:lnTo>
                  <a:pt x="5715348" y="0"/>
                </a:lnTo>
                <a:lnTo>
                  <a:pt x="5715348" y="5123030"/>
                </a:lnTo>
                <a:lnTo>
                  <a:pt x="0" y="5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5350" y="3791040"/>
            <a:ext cx="923397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UNO SGUARDO AL FUTURO 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DEL PROGETTO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3607" y="2545011"/>
            <a:ext cx="9655834" cy="104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spc="355">
                <a:solidFill>
                  <a:srgbClr val="FFFFFF"/>
                </a:solidFill>
                <a:latin typeface="Poppins Heavy"/>
              </a:rPr>
              <a:t>SVILUPPI FUTURI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54223" y="0"/>
            <a:ext cx="6933777" cy="10287000"/>
            <a:chOff x="0" y="0"/>
            <a:chExt cx="9245036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9525720"/>
              <a:ext cx="9245036" cy="4190280"/>
              <a:chOff x="0" y="0"/>
              <a:chExt cx="2529461" cy="114646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9245036" cy="9778280"/>
              <a:chOff x="0" y="0"/>
              <a:chExt cx="2529461" cy="267535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-5400000">
            <a:off x="568482" y="1389170"/>
            <a:ext cx="829509" cy="1966473"/>
            <a:chOff x="0" y="0"/>
            <a:chExt cx="2354580" cy="5581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568482" y="3755528"/>
            <a:ext cx="829509" cy="1966473"/>
            <a:chOff x="0" y="0"/>
            <a:chExt cx="2354580" cy="55818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568482" y="6128041"/>
            <a:ext cx="829509" cy="1966473"/>
            <a:chOff x="0" y="0"/>
            <a:chExt cx="2354580" cy="55818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839786" y="438150"/>
            <a:ext cx="5962650" cy="9410700"/>
            <a:chOff x="0" y="0"/>
            <a:chExt cx="7950200" cy="1254760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18319" t="0" r="18319" b="0"/>
            <a:stretch>
              <a:fillRect/>
            </a:stretch>
          </p:blipFill>
          <p:spPr>
            <a:xfrm flipH="false" flipV="false">
              <a:off x="0" y="0"/>
              <a:ext cx="7950200" cy="1254760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2700000">
            <a:off x="-1705354" y="9730112"/>
            <a:ext cx="6164339" cy="6164339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428018" y="2620007"/>
            <a:ext cx="892620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Realizzazione di una CGAN che racchiuda </a:t>
            </a:r>
          </a:p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le 3 CGAN utilizzate per ogni categoria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8018" y="207718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CGAN TOTALE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20771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8018" y="4992520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Realizzazione di una CGAN che crei un’immagine per ogni sottocategoria di accessorio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8018" y="4443539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CGAN PER TUTTI GLI ACCESSORI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8018" y="7376848"/>
            <a:ext cx="892620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Miglioramento della nitidezza e qualità</a:t>
            </a:r>
          </a:p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delle immagini generate dalle CGAN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28018" y="6816053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IMMAGINI PIU’ NITIDE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151" y="3811169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Heavy"/>
              </a:rPr>
              <a:t>GRAZIE PER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922419">
            <a:off x="11065420" y="4027848"/>
            <a:ext cx="2186284" cy="1425371"/>
          </a:xfrm>
          <a:custGeom>
            <a:avLst/>
            <a:gdLst/>
            <a:ahLst/>
            <a:cxnLst/>
            <a:rect r="r" b="b" t="t" l="l"/>
            <a:pathLst>
              <a:path h="1425371" w="2186284">
                <a:moveTo>
                  <a:pt x="0" y="0"/>
                </a:moveTo>
                <a:lnTo>
                  <a:pt x="2186284" y="0"/>
                </a:lnTo>
                <a:lnTo>
                  <a:pt x="2186284" y="1425371"/>
                </a:lnTo>
                <a:lnTo>
                  <a:pt x="0" y="14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2082" y="5041183"/>
            <a:ext cx="14169134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Bold"/>
              </a:rPr>
              <a:t>L’ATTENZIONE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868387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MARCELLO VANGI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280433" y="1635964"/>
            <a:ext cx="4110829" cy="5473031"/>
            <a:chOff x="0" y="0"/>
            <a:chExt cx="3663950" cy="4878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125896" t="0" r="-4154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747412" y="3520646"/>
            <a:ext cx="3963020" cy="5276243"/>
            <a:chOff x="0" y="0"/>
            <a:chExt cx="3663950" cy="4878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291" t="0" r="-50291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46417" y="1066800"/>
            <a:ext cx="11268268" cy="10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60">
                <a:solidFill>
                  <a:srgbClr val="2B4A9D"/>
                </a:solidFill>
                <a:latin typeface="Poppins Ultra-Bold"/>
              </a:rPr>
              <a:t>OBIETTIVO PROGETTO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0987" y="2647549"/>
            <a:ext cx="9135755" cy="614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spc="389">
                <a:solidFill>
                  <a:srgbClr val="000000"/>
                </a:solidFill>
                <a:latin typeface="Lato"/>
              </a:rPr>
              <a:t>L’obiettivo di questo progetto è generare un outfit completo utilizzando il modello di Deep Learning GAN.</a:t>
            </a:r>
          </a:p>
          <a:p>
            <a:pPr>
              <a:lnSpc>
                <a:spcPts val="5459"/>
              </a:lnSpc>
            </a:pPr>
            <a:r>
              <a:rPr lang="en-US" sz="3899" spc="389">
                <a:solidFill>
                  <a:srgbClr val="000000"/>
                </a:solidFill>
                <a:latin typeface="Lato"/>
              </a:rPr>
              <a:t>In particolare, partendo da un’immagine di una maglietta, si deve generare un intero outfit che comprenda un pantalone, una scarpa ed un accessorio.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64785" y="3255865"/>
            <a:ext cx="12058933" cy="5691034"/>
            <a:chOff x="0" y="0"/>
            <a:chExt cx="16078578" cy="758804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078578" cy="7588045"/>
              <a:chOff x="0" y="0"/>
              <a:chExt cx="5547268" cy="26179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47268" cy="2617950"/>
              </a:xfrm>
              <a:custGeom>
                <a:avLst/>
                <a:gdLst/>
                <a:ahLst/>
                <a:cxnLst/>
                <a:rect r="r" b="b" t="t" l="l"/>
                <a:pathLst>
                  <a:path h="2617950" w="5547268">
                    <a:moveTo>
                      <a:pt x="0" y="0"/>
                    </a:moveTo>
                    <a:lnTo>
                      <a:pt x="5547268" y="0"/>
                    </a:lnTo>
                    <a:lnTo>
                      <a:pt x="5547268" y="2617950"/>
                    </a:lnTo>
                    <a:lnTo>
                      <a:pt x="0" y="2617950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80053" y="484838"/>
              <a:ext cx="15518472" cy="6352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 spc="340">
                  <a:solidFill>
                    <a:srgbClr val="FFFFFF"/>
                  </a:solidFill>
                  <a:latin typeface="Lato"/>
                </a:rPr>
                <a:t>Una GAN, o Generative Adversarial Network, è un tipo di rete neurale artificiale composta da due componenti principali: il generatore e il discriminatore. Il generatore crea dati artificiali cercando di imitarne uno REALE, </a:t>
              </a:r>
            </a:p>
            <a:p>
              <a:pPr>
                <a:lnSpc>
                  <a:spcPts val="4760"/>
                </a:lnSpc>
              </a:pPr>
              <a:r>
                <a:rPr lang="en-US" sz="3400" spc="340">
                  <a:solidFill>
                    <a:srgbClr val="FFFFFF"/>
                  </a:solidFill>
                  <a:latin typeface="Lato"/>
                </a:rPr>
                <a:t>mentre il discriminatore </a:t>
              </a:r>
            </a:p>
            <a:p>
              <a:pPr>
                <a:lnSpc>
                  <a:spcPts val="4760"/>
                </a:lnSpc>
              </a:pPr>
              <a:r>
                <a:rPr lang="en-US" sz="3400" spc="340">
                  <a:solidFill>
                    <a:srgbClr val="FFFFFF"/>
                  </a:solidFill>
                  <a:latin typeface="Lato"/>
                </a:rPr>
                <a:t>valuta se un IMMAGINE </a:t>
              </a:r>
            </a:p>
            <a:p>
              <a:pPr>
                <a:lnSpc>
                  <a:spcPts val="4760"/>
                </a:lnSpc>
              </a:pPr>
              <a:r>
                <a:rPr lang="en-US" sz="3400" spc="340">
                  <a:solidFill>
                    <a:srgbClr val="FFFFFF"/>
                  </a:solidFill>
                  <a:latin typeface="Lato"/>
                </a:rPr>
                <a:t>è REAL o FAKE.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19965" y="5935176"/>
            <a:ext cx="9267055" cy="3596247"/>
            <a:chOff x="0" y="0"/>
            <a:chExt cx="889622" cy="3452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623" cy="345234"/>
            </a:xfrm>
            <a:custGeom>
              <a:avLst/>
              <a:gdLst/>
              <a:ahLst/>
              <a:cxnLst/>
              <a:rect r="r" b="b" t="t" l="l"/>
              <a:pathLst>
                <a:path h="345234" w="889623">
                  <a:moveTo>
                    <a:pt x="0" y="0"/>
                  </a:moveTo>
                  <a:lnTo>
                    <a:pt x="889623" y="0"/>
                  </a:lnTo>
                  <a:lnTo>
                    <a:pt x="889623" y="345234"/>
                  </a:lnTo>
                  <a:lnTo>
                    <a:pt x="0" y="345234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742097" y="6071737"/>
            <a:ext cx="9022789" cy="3186563"/>
          </a:xfrm>
          <a:custGeom>
            <a:avLst/>
            <a:gdLst/>
            <a:ahLst/>
            <a:cxnLst/>
            <a:rect r="r" b="b" t="t" l="l"/>
            <a:pathLst>
              <a:path h="3186563" w="9022789">
                <a:moveTo>
                  <a:pt x="0" y="0"/>
                </a:moveTo>
                <a:lnTo>
                  <a:pt x="9022789" y="0"/>
                </a:lnTo>
                <a:lnTo>
                  <a:pt x="9022789" y="3186563"/>
                </a:lnTo>
                <a:lnTo>
                  <a:pt x="0" y="3186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96" b="-12297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0498" y="1057275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COSA E’ UNA GAN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619965" y="5713448"/>
            <a:ext cx="9267055" cy="4261430"/>
            <a:chOff x="0" y="0"/>
            <a:chExt cx="889622" cy="4090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9623" cy="409090"/>
            </a:xfrm>
            <a:custGeom>
              <a:avLst/>
              <a:gdLst/>
              <a:ahLst/>
              <a:cxnLst/>
              <a:rect r="r" b="b" t="t" l="l"/>
              <a:pathLst>
                <a:path h="409090" w="889623">
                  <a:moveTo>
                    <a:pt x="0" y="0"/>
                  </a:moveTo>
                  <a:lnTo>
                    <a:pt x="889623" y="0"/>
                  </a:lnTo>
                  <a:lnTo>
                    <a:pt x="889623" y="409090"/>
                  </a:lnTo>
                  <a:lnTo>
                    <a:pt x="0" y="40909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80498" y="1057275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LA CONDITIONAL GAN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3438525"/>
            <a:ext cx="12365252" cy="4791255"/>
            <a:chOff x="0" y="0"/>
            <a:chExt cx="16487003" cy="638834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41885" y="0"/>
              <a:ext cx="16245118" cy="6200208"/>
              <a:chOff x="0" y="0"/>
              <a:chExt cx="5547268" cy="211720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547268" cy="2117203"/>
              </a:xfrm>
              <a:custGeom>
                <a:avLst/>
                <a:gdLst/>
                <a:ahLst/>
                <a:cxnLst/>
                <a:rect r="r" b="b" t="t" l="l"/>
                <a:pathLst>
                  <a:path h="2117203" w="5547268">
                    <a:moveTo>
                      <a:pt x="0" y="0"/>
                    </a:moveTo>
                    <a:lnTo>
                      <a:pt x="5547268" y="0"/>
                    </a:lnTo>
                    <a:lnTo>
                      <a:pt x="5547268" y="2117203"/>
                    </a:lnTo>
                    <a:lnTo>
                      <a:pt x="0" y="2117203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476851"/>
              <a:ext cx="15679211" cy="391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4884" indent="-337442" lvl="1">
                <a:lnSpc>
                  <a:spcPts val="6001"/>
                </a:lnSpc>
                <a:buFont typeface="Arial"/>
                <a:buChar char="•"/>
              </a:pPr>
              <a:r>
                <a:rPr lang="en-US" sz="3125" spc="312">
                  <a:solidFill>
                    <a:srgbClr val="FFFFFF"/>
                  </a:solidFill>
                  <a:latin typeface="Lato Bold"/>
                </a:rPr>
                <a:t>INPUT CONDIZIONANTE,</a:t>
              </a:r>
            </a:p>
            <a:p>
              <a:pPr marL="674884" indent="-337442" lvl="1">
                <a:lnSpc>
                  <a:spcPts val="6001"/>
                </a:lnSpc>
                <a:buFont typeface="Arial"/>
                <a:buChar char="•"/>
              </a:pPr>
              <a:r>
                <a:rPr lang="en-US" sz="3125" spc="312">
                  <a:solidFill>
                    <a:srgbClr val="FFFFFF"/>
                  </a:solidFill>
                  <a:latin typeface="Lato Bold"/>
                </a:rPr>
                <a:t>CONTROLLO SULLA GENERAZIONE,</a:t>
              </a:r>
            </a:p>
            <a:p>
              <a:pPr marL="674884" indent="-337442" lvl="1">
                <a:lnSpc>
                  <a:spcPts val="6001"/>
                </a:lnSpc>
                <a:buFont typeface="Arial"/>
                <a:buChar char="•"/>
              </a:pPr>
              <a:r>
                <a:rPr lang="en-US" sz="3125" spc="312">
                  <a:solidFill>
                    <a:srgbClr val="FFFFFF"/>
                  </a:solidFill>
                  <a:latin typeface="Lato Bold"/>
                </a:rPr>
                <a:t>COMPLESSITÀ MAGGIORE.</a:t>
              </a:r>
            </a:p>
            <a:p>
              <a:pPr>
                <a:lnSpc>
                  <a:spcPts val="6001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41885" y="237566"/>
              <a:ext cx="16245118" cy="2098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FFFFFF"/>
                  </a:solidFill>
                  <a:latin typeface="Lato Bold"/>
                </a:rPr>
                <a:t>La CGAN è la variante scelta per lavorare al progetto.</a:t>
              </a:r>
            </a:p>
            <a:p>
              <a:pPr algn="ctr">
                <a:lnSpc>
                  <a:spcPts val="4200"/>
                </a:lnSpc>
              </a:p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>
                  <a:solidFill>
                    <a:srgbClr val="FFFFFF"/>
                  </a:solidFill>
                  <a:latin typeface="Lato"/>
                </a:rPr>
                <a:t>Le principali differenze con la GAN sono: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778216" y="5974280"/>
            <a:ext cx="8950552" cy="3739765"/>
          </a:xfrm>
          <a:custGeom>
            <a:avLst/>
            <a:gdLst/>
            <a:ahLst/>
            <a:cxnLst/>
            <a:rect r="r" b="b" t="t" l="l"/>
            <a:pathLst>
              <a:path h="3739765" w="8950552">
                <a:moveTo>
                  <a:pt x="0" y="0"/>
                </a:moveTo>
                <a:lnTo>
                  <a:pt x="8950552" y="0"/>
                </a:lnTo>
                <a:lnTo>
                  <a:pt x="8950552" y="3739765"/>
                </a:lnTo>
                <a:lnTo>
                  <a:pt x="0" y="3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1" t="-79614" r="-1271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6023222" y="-3836968"/>
            <a:ext cx="1629197" cy="10017194"/>
            <a:chOff x="0" y="0"/>
            <a:chExt cx="2354580" cy="14477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4477250"/>
            </a:xfrm>
            <a:custGeom>
              <a:avLst/>
              <a:gdLst/>
              <a:ahLst/>
              <a:cxnLst/>
              <a:rect r="r" b="b" t="t" l="l"/>
              <a:pathLst>
                <a:path h="14477250" w="2353310">
                  <a:moveTo>
                    <a:pt x="784860" y="14409939"/>
                  </a:moveTo>
                  <a:cubicBezTo>
                    <a:pt x="905510" y="14450578"/>
                    <a:pt x="1042670" y="14477250"/>
                    <a:pt x="1177290" y="14477250"/>
                  </a:cubicBezTo>
                  <a:cubicBezTo>
                    <a:pt x="1311910" y="14477250"/>
                    <a:pt x="1441450" y="14454389"/>
                    <a:pt x="1560830" y="14413750"/>
                  </a:cubicBezTo>
                  <a:cubicBezTo>
                    <a:pt x="1563370" y="14412478"/>
                    <a:pt x="1565910" y="14412478"/>
                    <a:pt x="1568450" y="14411209"/>
                  </a:cubicBezTo>
                  <a:cubicBezTo>
                    <a:pt x="2016760" y="14248650"/>
                    <a:pt x="2346960" y="13819389"/>
                    <a:pt x="2353310" y="1328202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271821"/>
                  </a:lnTo>
                  <a:cubicBezTo>
                    <a:pt x="6350" y="13821928"/>
                    <a:pt x="331470" y="14251189"/>
                    <a:pt x="784860" y="14409939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428018" y="3191507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Trasformazione dell’immagine della maglietta in un embedding come input del generatore tramite una CNN, in particolare una ResNet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8018" y="5652823"/>
            <a:ext cx="892620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Costruzione delle componenti della CGAN per generare immagini e discriminarle da quelle reali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8018" y="8119798"/>
            <a:ext cx="892620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Allenamento della GAN al miglioramento delle prestazioni tramite Gradient Descent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28018" y="2648681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L’IMMAGINE IN INPUT DEL GENERATORE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8018" y="5103842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GENERATORE E DISCRIMINATORE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8018" y="7559003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TRAINING MODELLO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9917" y="775388"/>
            <a:ext cx="10875806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Ultra-Bold"/>
              </a:rPr>
              <a:t>ARCHITETTURA MODELLO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2884384" y="-2099219"/>
            <a:ext cx="3038817" cy="7768415"/>
            <a:chOff x="0" y="0"/>
            <a:chExt cx="2354580" cy="60192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6019235"/>
            </a:xfrm>
            <a:custGeom>
              <a:avLst/>
              <a:gdLst/>
              <a:ahLst/>
              <a:cxnLst/>
              <a:rect r="r" b="b" t="t" l="l"/>
              <a:pathLst>
                <a:path h="6019235" w="2353310">
                  <a:moveTo>
                    <a:pt x="784860" y="5951924"/>
                  </a:moveTo>
                  <a:cubicBezTo>
                    <a:pt x="905510" y="5992564"/>
                    <a:pt x="1042670" y="6019235"/>
                    <a:pt x="1177290" y="6019235"/>
                  </a:cubicBezTo>
                  <a:cubicBezTo>
                    <a:pt x="1311910" y="6019235"/>
                    <a:pt x="1441450" y="5996374"/>
                    <a:pt x="1560830" y="5955735"/>
                  </a:cubicBezTo>
                  <a:cubicBezTo>
                    <a:pt x="1563370" y="5954464"/>
                    <a:pt x="1565910" y="5954464"/>
                    <a:pt x="1568450" y="5953194"/>
                  </a:cubicBezTo>
                  <a:cubicBezTo>
                    <a:pt x="2016760" y="5790635"/>
                    <a:pt x="2346960" y="5361374"/>
                    <a:pt x="2353310" y="485003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46338"/>
                  </a:lnTo>
                  <a:cubicBezTo>
                    <a:pt x="6350" y="5363914"/>
                    <a:pt x="331470" y="5793174"/>
                    <a:pt x="784860" y="5951924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2706301" y="1473857"/>
            <a:ext cx="3322535" cy="7840864"/>
            <a:chOff x="0" y="0"/>
            <a:chExt cx="2354580" cy="55565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5556583"/>
            </a:xfrm>
            <a:custGeom>
              <a:avLst/>
              <a:gdLst/>
              <a:ahLst/>
              <a:cxnLst/>
              <a:rect r="r" b="b" t="t" l="l"/>
              <a:pathLst>
                <a:path h="5556583" w="2353310">
                  <a:moveTo>
                    <a:pt x="784860" y="5489273"/>
                  </a:moveTo>
                  <a:cubicBezTo>
                    <a:pt x="905510" y="5529913"/>
                    <a:pt x="1042670" y="5556583"/>
                    <a:pt x="1177290" y="5556583"/>
                  </a:cubicBezTo>
                  <a:cubicBezTo>
                    <a:pt x="1311910" y="5556583"/>
                    <a:pt x="1441450" y="5533723"/>
                    <a:pt x="1560830" y="5493083"/>
                  </a:cubicBezTo>
                  <a:cubicBezTo>
                    <a:pt x="1563370" y="5491813"/>
                    <a:pt x="1565910" y="5491813"/>
                    <a:pt x="1568450" y="5490544"/>
                  </a:cubicBezTo>
                  <a:cubicBezTo>
                    <a:pt x="2016760" y="5327983"/>
                    <a:pt x="2346960" y="4898723"/>
                    <a:pt x="2353310" y="438880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385466"/>
                  </a:lnTo>
                  <a:cubicBezTo>
                    <a:pt x="6350" y="4901263"/>
                    <a:pt x="331470" y="5330523"/>
                    <a:pt x="784860" y="5489273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03511" y="3943250"/>
            <a:ext cx="2902078" cy="290207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500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3095701" y="4985172"/>
            <a:ext cx="2900108" cy="7484489"/>
            <a:chOff x="0" y="0"/>
            <a:chExt cx="2354580" cy="6076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3310" cy="6076610"/>
            </a:xfrm>
            <a:custGeom>
              <a:avLst/>
              <a:gdLst/>
              <a:ahLst/>
              <a:cxnLst/>
              <a:rect r="r" b="b" t="t" l="l"/>
              <a:pathLst>
                <a:path h="6076610" w="2353310">
                  <a:moveTo>
                    <a:pt x="784860" y="6009301"/>
                  </a:moveTo>
                  <a:cubicBezTo>
                    <a:pt x="905510" y="6049940"/>
                    <a:pt x="1042670" y="6076610"/>
                    <a:pt x="1177290" y="6076610"/>
                  </a:cubicBezTo>
                  <a:cubicBezTo>
                    <a:pt x="1311910" y="6076610"/>
                    <a:pt x="1441450" y="6053751"/>
                    <a:pt x="1560830" y="6013110"/>
                  </a:cubicBezTo>
                  <a:cubicBezTo>
                    <a:pt x="1563370" y="6011840"/>
                    <a:pt x="1565910" y="6011840"/>
                    <a:pt x="1568450" y="6010571"/>
                  </a:cubicBezTo>
                  <a:cubicBezTo>
                    <a:pt x="2016760" y="5848010"/>
                    <a:pt x="2346960" y="5418751"/>
                    <a:pt x="2353310" y="490723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03493"/>
                  </a:lnTo>
                  <a:cubicBezTo>
                    <a:pt x="6350" y="5421290"/>
                    <a:pt x="331470" y="5850551"/>
                    <a:pt x="784860" y="6009301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803511" y="386381"/>
            <a:ext cx="2797215" cy="279721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150" r="0" b="-1415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28229" y="942975"/>
            <a:ext cx="5835202" cy="146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spc="418">
                <a:solidFill>
                  <a:srgbClr val="FFFFFF"/>
                </a:solidFill>
                <a:latin typeface="Lato Bold"/>
              </a:rPr>
              <a:t>CGAN</a:t>
            </a:r>
          </a:p>
          <a:p>
            <a:pPr algn="ctr">
              <a:lnSpc>
                <a:spcPts val="5859"/>
              </a:lnSpc>
            </a:pPr>
            <a:r>
              <a:rPr lang="en-US" sz="4185" spc="418">
                <a:solidFill>
                  <a:srgbClr val="FFFFFF"/>
                </a:solidFill>
                <a:latin typeface="Lato Bold"/>
              </a:rPr>
              <a:t>BOTTOMS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19452" y="4568146"/>
            <a:ext cx="6252755" cy="156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8"/>
              </a:lnSpc>
            </a:pPr>
            <a:r>
              <a:rPr lang="en-US" sz="4484" spc="448">
                <a:solidFill>
                  <a:srgbClr val="FFFFFF"/>
                </a:solidFill>
                <a:latin typeface="Lato Bold"/>
              </a:rPr>
              <a:t>CGAN</a:t>
            </a:r>
          </a:p>
          <a:p>
            <a:pPr algn="ctr">
              <a:lnSpc>
                <a:spcPts val="6278"/>
              </a:lnSpc>
            </a:pPr>
            <a:r>
              <a:rPr lang="en-US" sz="4484" spc="448">
                <a:solidFill>
                  <a:srgbClr val="FFFFFF"/>
                </a:solidFill>
                <a:latin typeface="Lato Bold"/>
              </a:rPr>
              <a:t>SHOES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92665" y="7868514"/>
            <a:ext cx="5506330" cy="138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9"/>
              </a:lnSpc>
            </a:pPr>
            <a:r>
              <a:rPr lang="en-US" sz="3949" spc="394">
                <a:solidFill>
                  <a:srgbClr val="FFFFFF"/>
                </a:solidFill>
                <a:latin typeface="Lato Bold"/>
              </a:rPr>
              <a:t>CGAN </a:t>
            </a:r>
          </a:p>
          <a:p>
            <a:pPr algn="ctr">
              <a:lnSpc>
                <a:spcPts val="5529"/>
              </a:lnSpc>
            </a:pPr>
            <a:r>
              <a:rPr lang="en-US" sz="3949" spc="394">
                <a:solidFill>
                  <a:srgbClr val="FFFFFF"/>
                </a:solidFill>
                <a:latin typeface="Lato Bold"/>
              </a:rPr>
              <a:t>ACCESSORIES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1371280" y="2023686"/>
            <a:ext cx="3998648" cy="6741207"/>
            <a:chOff x="0" y="0"/>
            <a:chExt cx="2354580" cy="3969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3969520"/>
            </a:xfrm>
            <a:custGeom>
              <a:avLst/>
              <a:gdLst/>
              <a:ahLst/>
              <a:cxnLst/>
              <a:rect r="r" b="b" t="t" l="l"/>
              <a:pathLst>
                <a:path h="3969520" w="2353310">
                  <a:moveTo>
                    <a:pt x="784860" y="3902210"/>
                  </a:moveTo>
                  <a:cubicBezTo>
                    <a:pt x="905510" y="3942850"/>
                    <a:pt x="1042670" y="3969520"/>
                    <a:pt x="1177290" y="3969520"/>
                  </a:cubicBezTo>
                  <a:cubicBezTo>
                    <a:pt x="1311910" y="3969520"/>
                    <a:pt x="1441450" y="3946660"/>
                    <a:pt x="1560830" y="3906020"/>
                  </a:cubicBezTo>
                  <a:cubicBezTo>
                    <a:pt x="1563370" y="3904750"/>
                    <a:pt x="1565910" y="3904750"/>
                    <a:pt x="1568450" y="3903480"/>
                  </a:cubicBezTo>
                  <a:cubicBezTo>
                    <a:pt x="2016760" y="3740920"/>
                    <a:pt x="2346960" y="3311660"/>
                    <a:pt x="2353310" y="28066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804507"/>
                  </a:lnTo>
                  <a:cubicBezTo>
                    <a:pt x="6350" y="3314200"/>
                    <a:pt x="331470" y="3743460"/>
                    <a:pt x="784860" y="390221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275492" y="3757411"/>
            <a:ext cx="3273757" cy="327375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4" id="24"/>
          <p:cNvSpPr/>
          <p:nvPr/>
        </p:nvSpPr>
        <p:spPr>
          <a:xfrm flipV="true">
            <a:off x="6741207" y="2410647"/>
            <a:ext cx="3778378" cy="2983642"/>
          </a:xfrm>
          <a:prstGeom prst="line">
            <a:avLst/>
          </a:prstGeom>
          <a:ln cap="flat" w="123825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6741207" y="5394289"/>
            <a:ext cx="3705929" cy="0"/>
          </a:xfrm>
          <a:prstGeom prst="line">
            <a:avLst/>
          </a:prstGeom>
          <a:ln cap="flat" w="123825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6741207" y="5394289"/>
            <a:ext cx="4062303" cy="3333127"/>
          </a:xfrm>
          <a:prstGeom prst="line">
            <a:avLst/>
          </a:prstGeom>
          <a:ln cap="flat" w="123825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979546" y="7364395"/>
            <a:ext cx="2726043" cy="2726043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500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52400" y="4617591"/>
            <a:ext cx="3123092" cy="146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spc="418">
                <a:solidFill>
                  <a:srgbClr val="FFFFFF"/>
                </a:solidFill>
                <a:latin typeface="Lato Bold"/>
              </a:rPr>
              <a:t>IMAGE</a:t>
            </a:r>
          </a:p>
          <a:p>
            <a:pPr algn="ctr">
              <a:lnSpc>
                <a:spcPts val="5859"/>
              </a:lnSpc>
            </a:pPr>
            <a:r>
              <a:rPr lang="en-US" sz="4185" spc="418">
                <a:solidFill>
                  <a:srgbClr val="FFFFFF"/>
                </a:solidFill>
                <a:latin typeface="Lato Bold"/>
              </a:rPr>
              <a:t>TOPS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5021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8458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47069" y="5894406"/>
            <a:ext cx="11540931" cy="4392594"/>
            <a:chOff x="0" y="0"/>
            <a:chExt cx="4210163" cy="1602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10163" cy="1602430"/>
            </a:xfrm>
            <a:custGeom>
              <a:avLst/>
              <a:gdLst/>
              <a:ahLst/>
              <a:cxnLst/>
              <a:rect r="r" b="b" t="t" l="l"/>
              <a:pathLst>
                <a:path h="1602430" w="4210163">
                  <a:moveTo>
                    <a:pt x="0" y="0"/>
                  </a:moveTo>
                  <a:lnTo>
                    <a:pt x="4210163" y="0"/>
                  </a:lnTo>
                  <a:lnTo>
                    <a:pt x="4210163" y="1602430"/>
                  </a:lnTo>
                  <a:lnTo>
                    <a:pt x="0" y="16024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36986" y="-9994"/>
            <a:ext cx="14951014" cy="417760"/>
            <a:chOff x="0" y="0"/>
            <a:chExt cx="5454170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6139" y="1146804"/>
            <a:ext cx="7304695" cy="7993392"/>
            <a:chOff x="0" y="0"/>
            <a:chExt cx="9739593" cy="1065785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4307" t="0" r="4307" b="0"/>
            <a:stretch>
              <a:fillRect/>
            </a:stretch>
          </p:blipFill>
          <p:spPr>
            <a:xfrm flipH="false" flipV="false">
              <a:off x="0" y="0"/>
              <a:ext cx="9739593" cy="10657856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9292476" y="1455175"/>
            <a:ext cx="85100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RISULTATI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2476" y="6462226"/>
            <a:ext cx="851007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Risultati del Training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Fine-tuning degli hyperparameters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Analisi del modello sul CV set</a:t>
            </a:r>
          </a:p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Analisi prestazione sul test 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2476" y="2792223"/>
            <a:ext cx="851007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RISULTATI GRAFICI DEL TRAINING DEL MODELLO  E RISULTATI PRESTAZIONALI DEL VALIDATION E TEST 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350" y="4973010"/>
            <a:ext cx="923397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IMMAGINE GENERATE DALLE CGAN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DOPO L’ALLENAMENTO DEL MODELLO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5350" y="37426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5103" y="2523496"/>
            <a:ext cx="6698897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RISULTATI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2151263" y="25855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DAFu4maLClg</dc:identifier>
  <dcterms:modified xsi:type="dcterms:W3CDTF">2011-08-01T06:04:30Z</dcterms:modified>
  <cp:revision>1</cp:revision>
  <dc:title>Presentazione VANGI</dc:title>
</cp:coreProperties>
</file>